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heme/theme3.xml" ContentType="application/vnd.openxmlformats-officedocument.them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1.xml" ContentType="application/vnd.openxmlformats-officedocument.presentationml.notesSlide+xml"/>
  <Override PartName="/ppt/tags/tag22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5"/>
  </p:notesMasterIdLst>
  <p:sldIdLst>
    <p:sldId id="332" r:id="rId3"/>
    <p:sldId id="260" r:id="rId4"/>
    <p:sldId id="436" r:id="rId5"/>
    <p:sldId id="358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5" r:id="rId35"/>
    <p:sldId id="426" r:id="rId36"/>
    <p:sldId id="427" r:id="rId37"/>
    <p:sldId id="428" r:id="rId38"/>
    <p:sldId id="429" r:id="rId39"/>
    <p:sldId id="430" r:id="rId40"/>
    <p:sldId id="431" r:id="rId41"/>
    <p:sldId id="432" r:id="rId42"/>
    <p:sldId id="434" r:id="rId43"/>
    <p:sldId id="433" r:id="rId44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用户" initials="W用" lastIdx="3" clrIdx="0"/>
  <p:cmAuthor id="7" name="91596" initials="9" lastIdx="4" clrIdx="6"/>
  <p:cmAuthor id="1" name=" " initials="" lastIdx="8" clrIdx="0"/>
  <p:cmAuthor id="2" name="zhangqian" initials="z" lastIdx="1" clrIdx="0"/>
  <p:cmAuthor id="3" name="wangm" initials="w" lastIdx="1" clrIdx="2"/>
  <p:cmAuthor id="4" name="作者" initials="作" lastIdx="0" clrIdx="24"/>
  <p:cmAuthor id="5" name="wangmo" initials="w" lastIdx="1" clrIdx="4"/>
  <p:cmAuthor id="6" name="panda" initials="p" lastIdx="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8" autoAdjust="0"/>
    <p:restoredTop sz="77834" autoAdjust="0"/>
  </p:normalViewPr>
  <p:slideViewPr>
    <p:cSldViewPr snapToGrid="0" showGuides="1">
      <p:cViewPr varScale="1">
        <p:scale>
          <a:sx n="92" d="100"/>
          <a:sy n="92" d="100"/>
        </p:scale>
        <p:origin x="1528" y="1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2.png"/><Relationship Id="rId5" Type="http://schemas.openxmlformats.org/officeDocument/2006/relationships/tags" Target="../tags/tag74.xml"/><Relationship Id="rId10" Type="http://schemas.openxmlformats.org/officeDocument/2006/relationships/image" Target="../media/image1.png"/><Relationship Id="rId4" Type="http://schemas.openxmlformats.org/officeDocument/2006/relationships/tags" Target="../tags/tag73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image" Target="../media/image4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image" Target="../media/image3.png"/><Relationship Id="rId5" Type="http://schemas.openxmlformats.org/officeDocument/2006/relationships/tags" Target="../tags/tag82.xml"/><Relationship Id="rId10" Type="http://schemas.openxmlformats.org/officeDocument/2006/relationships/image" Target="../media/image1.png"/><Relationship Id="rId4" Type="http://schemas.openxmlformats.org/officeDocument/2006/relationships/tags" Target="../tags/tag81.xml"/><Relationship Id="rId9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image" Target="../media/image6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5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1.png"/><Relationship Id="rId5" Type="http://schemas.openxmlformats.org/officeDocument/2006/relationships/tags" Target="../tags/tag9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89.xml"/><Relationship Id="rId9" Type="http://schemas.openxmlformats.org/officeDocument/2006/relationships/tags" Target="../tags/tag94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image" Target="../media/image4.png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../media/image3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../media/image1.png"/><Relationship Id="rId5" Type="http://schemas.openxmlformats.org/officeDocument/2006/relationships/tags" Target="../tags/tag9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8.xml"/><Relationship Id="rId9" Type="http://schemas.openxmlformats.org/officeDocument/2006/relationships/tags" Target="../tags/tag10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1.pn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5" Type="http://schemas.openxmlformats.org/officeDocument/2006/relationships/tags" Target="../tags/tag108.xml"/><Relationship Id="rId15" Type="http://schemas.openxmlformats.org/officeDocument/2006/relationships/image" Target="../media/image4.png"/><Relationship Id="rId10" Type="http://schemas.openxmlformats.org/officeDocument/2006/relationships/tags" Target="../tags/tag113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8.png"/><Relationship Id="rId5" Type="http://schemas.openxmlformats.org/officeDocument/2006/relationships/tags" Target="../tags/tag119.xml"/><Relationship Id="rId10" Type="http://schemas.openxmlformats.org/officeDocument/2006/relationships/image" Target="../media/image7.png"/><Relationship Id="rId4" Type="http://schemas.openxmlformats.org/officeDocument/2006/relationships/tags" Target="../tags/tag118.xml"/><Relationship Id="rId9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13" Type="http://schemas.openxmlformats.org/officeDocument/2006/relationships/image" Target="../media/image4.png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12" Type="http://schemas.openxmlformats.org/officeDocument/2006/relationships/image" Target="../media/image3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image" Target="../media/image1.png"/><Relationship Id="rId5" Type="http://schemas.openxmlformats.org/officeDocument/2006/relationships/tags" Target="../tags/tag12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28.xml"/><Relationship Id="rId9" Type="http://schemas.openxmlformats.org/officeDocument/2006/relationships/tags" Target="../tags/tag133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image" Target="../media/image4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image" Target="../media/image3.png"/><Relationship Id="rId5" Type="http://schemas.openxmlformats.org/officeDocument/2006/relationships/tags" Target="../tags/tag138.xml"/><Relationship Id="rId10" Type="http://schemas.openxmlformats.org/officeDocument/2006/relationships/image" Target="../media/image1.png"/><Relationship Id="rId4" Type="http://schemas.openxmlformats.org/officeDocument/2006/relationships/tags" Target="../tags/tag137.xml"/><Relationship Id="rId9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4.png"/><Relationship Id="rId5" Type="http://schemas.openxmlformats.org/officeDocument/2006/relationships/tags" Target="../tags/tag146.xml"/><Relationship Id="rId10" Type="http://schemas.openxmlformats.org/officeDocument/2006/relationships/image" Target="../media/image3.png"/><Relationship Id="rId4" Type="http://schemas.openxmlformats.org/officeDocument/2006/relationships/tags" Target="../tags/tag145.xml"/><Relationship Id="rId9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image" Target="../media/image9.png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image" Target="../media/image1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53.xml"/><Relationship Id="rId10" Type="http://schemas.openxmlformats.org/officeDocument/2006/relationships/tags" Target="../tags/tag158.xml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image" Target="../media/image4.png"/><Relationship Id="rId5" Type="http://schemas.openxmlformats.org/officeDocument/2006/relationships/tags" Target="../tags/tag163.xml"/><Relationship Id="rId10" Type="http://schemas.openxmlformats.org/officeDocument/2006/relationships/image" Target="../media/image3.png"/><Relationship Id="rId4" Type="http://schemas.openxmlformats.org/officeDocument/2006/relationships/tags" Target="../tags/tag162.xml"/><Relationship Id="rId9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image" Target="../media/image3.png"/><Relationship Id="rId5" Type="http://schemas.openxmlformats.org/officeDocument/2006/relationships/tags" Target="../tags/tag170.xml"/><Relationship Id="rId10" Type="http://schemas.openxmlformats.org/officeDocument/2006/relationships/image" Target="../media/image1.png"/><Relationship Id="rId4" Type="http://schemas.openxmlformats.org/officeDocument/2006/relationships/tags" Target="../tags/tag169.xml"/><Relationship Id="rId9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12" Type="http://schemas.openxmlformats.org/officeDocument/2006/relationships/image" Target="../media/image3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11" Type="http://schemas.openxmlformats.org/officeDocument/2006/relationships/image" Target="../media/image1.png"/><Relationship Id="rId5" Type="http://schemas.openxmlformats.org/officeDocument/2006/relationships/tags" Target="../tags/tag17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7.xml"/><Relationship Id="rId9" Type="http://schemas.openxmlformats.org/officeDocument/2006/relationships/tags" Target="../tags/tag18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10" Type="http://schemas.openxmlformats.org/officeDocument/2006/relationships/image" Target="../media/image1.png"/><Relationship Id="rId4" Type="http://schemas.openxmlformats.org/officeDocument/2006/relationships/tags" Target="../tags/tag186.xml"/><Relationship Id="rId9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10" Type="http://schemas.openxmlformats.org/officeDocument/2006/relationships/image" Target="../media/image1.png"/><Relationship Id="rId4" Type="http://schemas.openxmlformats.org/officeDocument/2006/relationships/tags" Target="../tags/tag194.xml"/><Relationship Id="rId9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12" Type="http://schemas.openxmlformats.org/officeDocument/2006/relationships/image" Target="../media/image1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03.xml"/><Relationship Id="rId10" Type="http://schemas.openxmlformats.org/officeDocument/2006/relationships/tags" Target="../tags/tag208.xml"/><Relationship Id="rId4" Type="http://schemas.openxmlformats.org/officeDocument/2006/relationships/tags" Target="../tags/tag202.xml"/><Relationship Id="rId9" Type="http://schemas.openxmlformats.org/officeDocument/2006/relationships/tags" Target="../tags/tag20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image" Target="../media/image4.png"/><Relationship Id="rId5" Type="http://schemas.openxmlformats.org/officeDocument/2006/relationships/tags" Target="../tags/tag213.xml"/><Relationship Id="rId10" Type="http://schemas.openxmlformats.org/officeDocument/2006/relationships/image" Target="../media/image1.png"/><Relationship Id="rId4" Type="http://schemas.openxmlformats.org/officeDocument/2006/relationships/tags" Target="../tags/tag212.xml"/><Relationship Id="rId9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5" name="图片 4" descr="NO.26-2_封面页装饰2 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5857968" cy="685736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2"/>
          <p:cNvSpPr>
            <a:spLocks noGrp="1"/>
          </p:cNvSpPr>
          <p:nvPr>
            <p:ph type="ctrTitle" idx="2" hasCustomPrompt="1"/>
            <p:custDataLst>
              <p:tags r:id="rId6"/>
            </p:custDataLst>
          </p:nvPr>
        </p:nvSpPr>
        <p:spPr>
          <a:xfrm>
            <a:off x="6170294" y="2123107"/>
            <a:ext cx="5199177" cy="2893695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0" cap="none" spc="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90204" pitchFamily="34" charset="0"/>
                <a:ea typeface="汉仪综艺体简" charset="0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3" name="副标题 3"/>
          <p:cNvSpPr>
            <a:spLocks noGrp="1"/>
          </p:cNvSpPr>
          <p:nvPr>
            <p:ph type="subTitle" idx="3" hasCustomPrompt="1"/>
            <p:custDataLst>
              <p:tags r:id="rId7"/>
            </p:custDataLst>
          </p:nvPr>
        </p:nvSpPr>
        <p:spPr>
          <a:xfrm>
            <a:off x="6170294" y="1406936"/>
            <a:ext cx="5199177" cy="625366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800" b="0" i="0" u="none" strike="noStrike" kern="0" cap="none" spc="100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汉仪旗黑-55简" panose="00020600040101010101" charset="-122"/>
                <a:cs typeface="汉仪旗黑-35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6" name="文本占位符 4"/>
          <p:cNvSpPr>
            <a:spLocks noGrp="1"/>
          </p:cNvSpPr>
          <p:nvPr>
            <p:ph type="body" idx="4" hasCustomPrompt="1"/>
            <p:custDataLst>
              <p:tags r:id="rId8"/>
            </p:custDataLst>
          </p:nvPr>
        </p:nvSpPr>
        <p:spPr>
          <a:xfrm>
            <a:off x="6170294" y="5190157"/>
            <a:ext cx="5199177" cy="911703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kern="0" cap="none" spc="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7" name="图片 6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3" name="图片 2" descr="NO.26-2_章节页装饰1"/>
          <p:cNvPicPr preferRelativeResize="0"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742170" y="911"/>
            <a:ext cx="2437752" cy="6856178"/>
          </a:xfrm>
          <a:prstGeom prst="rect">
            <a:avLst/>
          </a:prstGeom>
        </p:spPr>
      </p:pic>
      <p:pic>
        <p:nvPicPr>
          <p:cNvPr id="2" name="图片 1" descr="NO.26-2_章节页装饰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423376" y="895350"/>
            <a:ext cx="4781324" cy="507333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副标题 1"/>
          <p:cNvSpPr>
            <a:spLocks noGrp="1"/>
          </p:cNvSpPr>
          <p:nvPr>
            <p:ph type="subTitle" idx="3" hasCustomPrompt="1"/>
            <p:custDataLst>
              <p:tags r:id="rId7"/>
            </p:custDataLst>
          </p:nvPr>
        </p:nvSpPr>
        <p:spPr>
          <a:xfrm>
            <a:off x="752826" y="4191479"/>
            <a:ext cx="5311655" cy="762000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41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9" name="标题 2"/>
          <p:cNvSpPr>
            <a:spLocks noGrp="1"/>
          </p:cNvSpPr>
          <p:nvPr>
            <p:ph type="ctrTitle" idx="4" hasCustomPrompt="1"/>
            <p:custDataLst>
              <p:tags r:id="rId8"/>
            </p:custDataLst>
          </p:nvPr>
        </p:nvSpPr>
        <p:spPr>
          <a:xfrm>
            <a:off x="751205" y="2693456"/>
            <a:ext cx="5313271" cy="1295400"/>
          </a:xfrm>
        </p:spPr>
        <p:txBody>
          <a:bodyPr vert="horz" wrap="square" lIns="101600" tIns="38100" rIns="76200" bIns="381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综艺体简" charset="0"/>
                <a:cs typeface="汉仪综艺体简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idx="5" hasCustomPrompt="1"/>
            <p:custDataLst>
              <p:tags r:id="rId9"/>
            </p:custDataLst>
          </p:nvPr>
        </p:nvSpPr>
        <p:spPr>
          <a:xfrm>
            <a:off x="778763" y="5238751"/>
            <a:ext cx="3277493" cy="761999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9" name="图片 8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8" name="图片 7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11" name="图片 10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10" name="图片 9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-318"/>
            <a:ext cx="12192000" cy="6858635"/>
          </a:xfrm>
          <a:prstGeom prst="rect">
            <a:avLst/>
          </a:prstGeom>
        </p:spPr>
      </p:pic>
      <p:pic>
        <p:nvPicPr>
          <p:cNvPr id="7" name="图片 6" descr="NO.26-2_目录页装饰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5388868"/>
            <a:ext cx="2132952" cy="1469132"/>
          </a:xfrm>
          <a:prstGeom prst="rect">
            <a:avLst/>
          </a:prstGeom>
        </p:spPr>
      </p:pic>
      <p:pic>
        <p:nvPicPr>
          <p:cNvPr id="6" name="图片 5" descr="NO.26-2_目录页装饰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445375" y="0"/>
            <a:ext cx="4746625" cy="4411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9" name="图片 8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8" name="图片 7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2024/9/18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7" name="图片 6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6" name="图片 5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2" name="图片 1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318"/>
          </a:xfrm>
          <a:prstGeom prst="rect">
            <a:avLst/>
          </a:prstGeom>
        </p:spPr>
      </p:pic>
      <p:pic>
        <p:nvPicPr>
          <p:cNvPr id="6" name="图片 5" descr="NO.26-2_结束页装饰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994"/>
            <a:ext cx="4381500" cy="6856013"/>
          </a:xfrm>
          <a:prstGeom prst="rect">
            <a:avLst/>
          </a:prstGeom>
        </p:spPr>
      </p:pic>
      <p:pic>
        <p:nvPicPr>
          <p:cNvPr id="2" name="图片 1" descr="NO.26-2_结束页装饰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435350" y="1333500"/>
            <a:ext cx="1682750" cy="4191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2"/>
          <p:cNvSpPr>
            <a:spLocks noGrp="1"/>
          </p:cNvSpPr>
          <p:nvPr>
            <p:ph type="title" idx="1" hasCustomPrompt="1"/>
            <p:custDataLst>
              <p:tags r:id="rId7"/>
            </p:custDataLst>
          </p:nvPr>
        </p:nvSpPr>
        <p:spPr>
          <a:xfrm>
            <a:off x="4302456" y="2303241"/>
            <a:ext cx="7401217" cy="2122805"/>
          </a:xfrm>
        </p:spPr>
        <p:txBody>
          <a:bodyPr vert="horz" wrap="square" lIns="90000" tIns="45720" rIns="0" bIns="4572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400" b="0" i="0" u="none" strike="noStrike" kern="1200" cap="none" spc="15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综艺体简" charset="0"/>
                <a:cs typeface="汉仪综艺体简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9" name="文本占位符 3"/>
          <p:cNvSpPr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6613855" y="425450"/>
            <a:ext cx="5089817" cy="1852391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noFill/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  <p:sp>
        <p:nvSpPr>
          <p:cNvPr id="10" name="副标题 4"/>
          <p:cNvSpPr>
            <a:spLocks noGrp="1"/>
          </p:cNvSpPr>
          <p:nvPr>
            <p:ph type="subTitle" idx="3" hasCustomPrompt="1"/>
            <p:custDataLst>
              <p:tags r:id="rId9"/>
            </p:custDataLst>
          </p:nvPr>
        </p:nvSpPr>
        <p:spPr>
          <a:xfrm>
            <a:off x="4302455" y="4609561"/>
            <a:ext cx="7401217" cy="926195"/>
          </a:xfrm>
        </p:spPr>
        <p:txBody>
          <a:bodyPr vert="horz" wrap="square" lIns="90000" tIns="45720" rIns="0" bIns="45720" rtlCol="0" anchor="t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600" b="0" i="0" u="none" strike="noStrike" kern="1200" cap="none" spc="100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11" name="文本占位符 5"/>
          <p:cNvSpPr>
            <a:spLocks noGrp="1"/>
          </p:cNvSpPr>
          <p:nvPr>
            <p:ph type="body" idx="4" hasCustomPrompt="1"/>
            <p:custDataLst>
              <p:tags r:id="rId10"/>
            </p:custDataLst>
          </p:nvPr>
        </p:nvSpPr>
        <p:spPr>
          <a:xfrm>
            <a:off x="6915480" y="5671011"/>
            <a:ext cx="4714532" cy="761539"/>
          </a:xfrm>
        </p:spPr>
        <p:txBody>
          <a:bodyPr vert="horz" wrap="square" lIns="90000" tIns="45720" rIns="0" bIns="45720" rtlCol="0" anchor="t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汉仪旗黑-60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7" name="图片 6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6" name="图片 5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067270" y="724"/>
            <a:ext cx="125987" cy="68565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270" y="5029201"/>
            <a:ext cx="12192000" cy="1828799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NO.26-2_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785031" cy="11352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2024/9/18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tags" Target="../tags/tag6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tags" Target="../tags/tag6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ags" Target="../tags/tag6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ags" Target="../tags/tag68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ags" Target="../tags/tag6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ags" Target="../tags/tag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10" Type="http://schemas.openxmlformats.org/officeDocument/2006/relationships/image" Target="../media/image11.png"/><Relationship Id="rId4" Type="http://schemas.openxmlformats.org/officeDocument/2006/relationships/tags" Target="../tags/tag220.xml"/><Relationship Id="rId9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5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6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6344919" y="1178336"/>
            <a:ext cx="566420" cy="124460"/>
            <a:chOff x="2186" y="2928"/>
            <a:chExt cx="892" cy="196"/>
          </a:xfrm>
        </p:grpSpPr>
        <p:sp>
          <p:nvSpPr>
            <p:cNvPr id="25" name="椭圆 24"/>
            <p:cNvSpPr/>
            <p:nvPr>
              <p:custDataLst>
                <p:tags r:id="rId6"/>
              </p:custDataLst>
            </p:nvPr>
          </p:nvSpPr>
          <p:spPr>
            <a:xfrm>
              <a:off x="2186" y="2932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9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7"/>
              </p:custDataLst>
            </p:nvPr>
          </p:nvSpPr>
          <p:spPr>
            <a:xfrm>
              <a:off x="2538" y="2928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9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7" name="椭圆 26"/>
            <p:cNvSpPr/>
            <p:nvPr>
              <p:custDataLst>
                <p:tags r:id="rId8"/>
              </p:custDataLst>
            </p:nvPr>
          </p:nvSpPr>
          <p:spPr>
            <a:xfrm>
              <a:off x="2890" y="2936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 panose="020B060402020209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ctrTitle" idx="2"/>
            <p:custDataLst>
              <p:tags r:id="rId3"/>
            </p:custDataLst>
          </p:nvPr>
        </p:nvSpPr>
        <p:spPr/>
        <p:txBody>
          <a:bodyPr/>
          <a:lstStyle/>
          <a:p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第</a:t>
            </a:r>
            <a:r>
              <a:rPr lang="en-US" altLang="zh-CN"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1</a:t>
            </a:r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部分</a:t>
            </a:r>
            <a:r>
              <a:rPr lang="en-US" altLang="zh-CN"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强化学习基本概念和工具</a:t>
            </a:r>
            <a:endParaRPr lang="zh-CN" altLang="en-US" sz="3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3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sz="2000" dirty="0" err="1">
                <a:sym typeface="+mn-ea"/>
              </a:rPr>
              <a:t>强化学习实践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4"/>
            <p:custDataLst>
              <p:tags r:id="rId5"/>
            </p:custDataLst>
          </p:nvPr>
        </p:nvSpPr>
        <p:spPr>
          <a:xfrm>
            <a:off x="6344920" y="4800600"/>
            <a:ext cx="4156710" cy="814705"/>
          </a:xfrm>
        </p:spPr>
        <p:txBody>
          <a:bodyPr/>
          <a:lstStyle/>
          <a:p>
            <a:pPr indent="0">
              <a:buBlip>
                <a:blip r:embed="rId10"/>
              </a:buBlip>
            </a:pPr>
            <a:r>
              <a:rPr lang="en-US" altLang="zh-CN" sz="2000" dirty="0">
                <a:sym typeface="+mn-ea"/>
              </a:rPr>
              <a:t> </a:t>
            </a:r>
            <a:r>
              <a:rPr sz="2000" dirty="0">
                <a:sym typeface="+mn-ea"/>
              </a:rPr>
              <a:t>强化学习基本概念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indent="0">
              <a:buBlip>
                <a:blip r:embed="rId10"/>
              </a:buBlip>
            </a:pPr>
            <a:r>
              <a:rPr lang="en-US" altLang="zh-CN" sz="2000" dirty="0">
                <a:sym typeface="+mn-ea"/>
              </a:rPr>
              <a:t> </a:t>
            </a:r>
            <a:r>
              <a:rPr sz="2000" u="sng" dirty="0">
                <a:solidFill>
                  <a:srgbClr val="FF0000"/>
                </a:solidFill>
                <a:sym typeface="+mn-ea"/>
              </a:rPr>
              <a:t>强化学习的目标和求解工具</a:t>
            </a:r>
            <a:endParaRPr lang="zh-CN" altLang="en-US" sz="2000" u="sng" dirty="0">
              <a:solidFill>
                <a:srgbClr val="FF0000"/>
              </a:solidFill>
            </a:endParaRPr>
          </a:p>
          <a:p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Bellman optimality equation (BOE)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99" y="1083673"/>
            <a:ext cx="8936205" cy="47269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42735" y="1339215"/>
            <a:ext cx="546481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100" indent="-165100">
              <a:spcAft>
                <a:spcPct val="0"/>
              </a:spcAft>
            </a:pPr>
            <a:r>
              <a:rPr lang="zh-CN" altLang="en-US" sz="1600">
                <a:solidFill>
                  <a:srgbClr val="0E0E0E"/>
                </a:solidFill>
              </a:rPr>
              <a:t>找到</a:t>
            </a:r>
            <a:r>
              <a:rPr lang="zh-CN" altLang="en-US" sz="1600" b="1">
                <a:solidFill>
                  <a:srgbClr val="FF0000"/>
                </a:solidFill>
              </a:rPr>
              <a:t>每个状态下</a:t>
            </a:r>
            <a:r>
              <a:rPr lang="zh-CN" altLang="en-US" sz="1600">
                <a:solidFill>
                  <a:srgbClr val="0E0E0E"/>
                </a:solidFill>
              </a:rPr>
              <a:t>的最优策略和状态（</a:t>
            </a:r>
            <a:r>
              <a:rPr lang="en-US" altLang="zh-CN" sz="1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Vs</a:t>
            </a:r>
            <a:r>
              <a:rPr lang="zh-CN" altLang="en-US" sz="1600">
                <a:solidFill>
                  <a:srgbClr val="0E0E0E"/>
                </a:solidFill>
              </a:rPr>
              <a:t>）</a:t>
            </a:r>
            <a:r>
              <a:rPr lang="en-US" altLang="zh-CN" sz="1600">
                <a:solidFill>
                  <a:srgbClr val="0E0E0E"/>
                </a:solidFill>
              </a:rPr>
              <a:t>/</a:t>
            </a:r>
            <a:r>
              <a:rPr lang="zh-CN" altLang="en-US" sz="1600">
                <a:solidFill>
                  <a:srgbClr val="0E0E0E"/>
                </a:solidFill>
              </a:rPr>
              <a:t>状态</a:t>
            </a:r>
            <a:r>
              <a:rPr lang="en-US" altLang="zh-CN" sz="1600">
                <a:solidFill>
                  <a:srgbClr val="0E0E0E"/>
                </a:solidFill>
              </a:rPr>
              <a:t>-</a:t>
            </a:r>
            <a:r>
              <a:rPr lang="zh-CN" altLang="en-US" sz="1600">
                <a:solidFill>
                  <a:srgbClr val="0E0E0E"/>
                </a:solidFill>
              </a:rPr>
              <a:t>动作价值</a:t>
            </a:r>
            <a:endParaRPr lang="en-US" altLang="zh-CN" sz="1600">
              <a:solidFill>
                <a:srgbClr val="0E0E0E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Bellman optimality equation (BOE)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0" y="2109283"/>
            <a:ext cx="8091941" cy="4497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t="18931" b="45457"/>
          <a:stretch>
            <a:fillRect/>
          </a:stretch>
        </p:blipFill>
        <p:spPr>
          <a:xfrm>
            <a:off x="277067" y="713509"/>
            <a:ext cx="8936205" cy="168332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73395" y="6144260"/>
            <a:ext cx="6351905" cy="4622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Aft>
                <a:spcPct val="0"/>
              </a:spcAft>
            </a:pPr>
            <a:r>
              <a:rPr lang="zh-CN" altLang="en-US" sz="1600" b="1">
                <a:solidFill>
                  <a:srgbClr val="0E0E0E"/>
                </a:solidFill>
              </a:rPr>
              <a:t>逐元素操作，每个状态</a:t>
            </a:r>
            <a:r>
              <a:rPr lang="zh-CN" altLang="en-US" sz="1600" b="1" i="1">
                <a:solidFill>
                  <a:srgbClr val="0E0E0E"/>
                </a:solidFill>
                <a:latin typeface="Arial Bold Italic" panose="020B0604020202090204" charset="0"/>
                <a:cs typeface="Arial Bold Italic" panose="020B0604020202090204" charset="0"/>
              </a:rPr>
              <a:t> s</a:t>
            </a:r>
            <a:r>
              <a:rPr lang="zh-CN" altLang="en-US" sz="1600" b="1">
                <a:solidFill>
                  <a:srgbClr val="0E0E0E"/>
                </a:solidFill>
              </a:rPr>
              <a:t>，单独选择能够最大化回报的动作，从而建立描述动作选择概率分布的策略。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Bellman optimality equation (BOE)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37509" t="19946" r="24824" b="66346"/>
          <a:stretch>
            <a:fillRect/>
          </a:stretch>
        </p:blipFill>
        <p:spPr>
          <a:xfrm>
            <a:off x="277067" y="2366308"/>
            <a:ext cx="3678382" cy="7440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t="18931" b="45457"/>
          <a:stretch>
            <a:fillRect/>
          </a:stretch>
        </p:blipFill>
        <p:spPr>
          <a:xfrm>
            <a:off x="277067" y="713509"/>
            <a:ext cx="8936205" cy="16833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875" y="2396836"/>
            <a:ext cx="7597739" cy="412172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Maximization on the right-hand side of BOE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67" y="737108"/>
            <a:ext cx="8626642" cy="615610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Maximization on the right-hand side of BOE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4" y="722802"/>
            <a:ext cx="8622295" cy="608285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Maximization on the right-hand side of BOE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29" y="730161"/>
            <a:ext cx="8237139" cy="59408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109855" y="52070"/>
            <a:ext cx="12082145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000" dirty="0">
                <a:solidFill>
                  <a:schemeClr val="bg1"/>
                </a:solidFill>
                <a:effectLst/>
                <a:latin typeface="CMSS10"/>
              </a:rPr>
              <a:t>BOE: Rewrite as </a:t>
            </a:r>
            <a:r>
              <a:rPr lang="en-US" altLang="zh-CN" sz="3000" i="1" dirty="0">
                <a:solidFill>
                  <a:schemeClr val="bg1"/>
                </a:solidFill>
                <a:effectLst/>
                <a:latin typeface="CMMI10"/>
              </a:rPr>
              <a:t>v </a:t>
            </a:r>
            <a:r>
              <a:rPr lang="en-US" altLang="zh-CN" sz="3000" dirty="0">
                <a:solidFill>
                  <a:schemeClr val="bg1"/>
                </a:solidFill>
                <a:effectLst/>
                <a:latin typeface="CMR10"/>
              </a:rPr>
              <a:t>= </a:t>
            </a:r>
            <a:r>
              <a:rPr lang="en-US" altLang="zh-CN" sz="3000" i="1" dirty="0">
                <a:solidFill>
                  <a:schemeClr val="bg1"/>
                </a:solidFill>
                <a:effectLst/>
                <a:latin typeface="CMMI10"/>
              </a:rPr>
              <a:t>f</a:t>
            </a:r>
            <a:r>
              <a:rPr lang="en-US" altLang="zh-CN" sz="3000" dirty="0">
                <a:solidFill>
                  <a:schemeClr val="bg1"/>
                </a:solidFill>
                <a:effectLst/>
                <a:latin typeface="CMR10"/>
              </a:rPr>
              <a:t>(v</a:t>
            </a:r>
            <a:r>
              <a:rPr lang="en-US" altLang="zh-CN" sz="3000" dirty="0">
                <a:solidFill>
                  <a:schemeClr val="bg1"/>
                </a:solidFill>
                <a:latin typeface="CMR10"/>
              </a:rPr>
              <a:t>) -&gt; </a:t>
            </a:r>
            <a:r>
              <a:rPr lang="en-US" altLang="zh-CN" sz="3000" dirty="0">
                <a:solidFill>
                  <a:srgbClr val="FFFFFF"/>
                </a:solidFill>
                <a:effectLst/>
                <a:latin typeface="CMSS12"/>
              </a:rPr>
              <a:t>Solve the Bellman optimality equation 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57" y="881265"/>
            <a:ext cx="7233608" cy="517081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01390" y="1717040"/>
            <a:ext cx="3411220" cy="816610"/>
          </a:xfrm>
          <a:prstGeom prst="rect">
            <a:avLst/>
          </a:prstGeom>
          <a:noFill/>
          <a:ln w="22225" cap="flat" cmpd="sng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Preliminaries: Contraction mapping theorem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68" y="685136"/>
            <a:ext cx="8808050" cy="571571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Preliminaries: Contraction mapping theorem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68" y="1020244"/>
            <a:ext cx="9661184" cy="565764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Preliminaries: Contraction mapping theorem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9" y="864379"/>
            <a:ext cx="9706834" cy="57026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8024" y="105826"/>
            <a:ext cx="110259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hromeSansMM"/>
              </a:rPr>
              <a:t>Lecture 3: </a:t>
            </a:r>
            <a:r>
              <a:rPr lang="en-US" altLang="zh-CN" sz="2800" dirty="0">
                <a:solidFill>
                  <a:srgbClr val="002060"/>
                </a:solidFill>
                <a:effectLst/>
                <a:latin typeface="CMSS12"/>
              </a:rPr>
              <a:t>Optimal Policy and Bellman Optimality Equation 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7591" y="1235055"/>
            <a:ext cx="9372599" cy="378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b="1" u="sng" dirty="0">
                <a:solidFill>
                  <a:srgbClr val="000000"/>
                </a:solidFill>
                <a:effectLst/>
                <a:latin typeface="CMSS10"/>
              </a:rPr>
              <a:t>In this lecture: </a:t>
            </a:r>
            <a:endParaRPr lang="en-US" altLang="zh-CN" sz="2400" b="1" u="sng" dirty="0"/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core concept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CMSS10"/>
              </a:rPr>
              <a:t>：</a:t>
            </a:r>
            <a:r>
              <a:rPr lang="en-US" altLang="zh-CN" sz="2400" u="sng" dirty="0">
                <a:solidFill>
                  <a:srgbClr val="FF0000"/>
                </a:solidFill>
                <a:latin typeface="CMSS10"/>
              </a:rPr>
              <a:t>optimal state value and optimal policy </a:t>
            </a:r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fundamental tool: 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the </a:t>
            </a:r>
            <a:r>
              <a:rPr lang="en-US" altLang="zh-CN" sz="2400" dirty="0">
                <a:solidFill>
                  <a:srgbClr val="FF0000"/>
                </a:solidFill>
                <a:latin typeface="CMSS10"/>
              </a:rPr>
              <a:t>Bellman  optimality equation </a:t>
            </a:r>
            <a:r>
              <a:rPr lang="zh-CN" altLang="en-US" sz="2400" dirty="0">
                <a:solidFill>
                  <a:srgbClr val="FF0000"/>
                </a:solidFill>
                <a:latin typeface="CMSS10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CMSS10"/>
              </a:rPr>
              <a:t>BOE</a:t>
            </a:r>
            <a:r>
              <a:rPr lang="zh-CN" altLang="en-US" sz="2400" dirty="0">
                <a:solidFill>
                  <a:srgbClr val="FF0000"/>
                </a:solidFill>
                <a:latin typeface="CMSS10"/>
              </a:rPr>
              <a:t>）</a:t>
            </a:r>
            <a:endParaRPr lang="en-US" altLang="zh-CN" sz="2400" dirty="0">
              <a:solidFill>
                <a:srgbClr val="FF0000"/>
              </a:solidFill>
              <a:latin typeface="CMSS10"/>
            </a:endParaRPr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chemeClr val="tx1"/>
                </a:solidFill>
              </a:rPr>
              <a:t>Fixed-point theorem</a:t>
            </a:r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chemeClr val="tx1"/>
                </a:solidFill>
              </a:rPr>
              <a:t>Fundamental problem</a:t>
            </a:r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chemeClr val="tx1"/>
                </a:solidFill>
              </a:rPr>
              <a:t>An Algorithm solving the equation</a:t>
            </a:r>
          </a:p>
          <a:p>
            <a:pPr marL="342900" lvl="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200" dirty="0">
                <a:solidFill>
                  <a:schemeClr val="tx1"/>
                </a:solidFill>
              </a:rPr>
              <a:t>Optimality</a:t>
            </a:r>
            <a:r>
              <a:rPr lang="zh-CN" altLang="en-US" sz="2200" dirty="0">
                <a:solidFill>
                  <a:schemeClr val="tx1"/>
                </a:solidFill>
              </a:rPr>
              <a:t>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220" y="3358515"/>
            <a:ext cx="4342130" cy="847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Preliminaries: Contraction mapping theorem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68" y="1150999"/>
            <a:ext cx="10462534" cy="44600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Preliminaries: Contraction mapping theorem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80" y="991020"/>
            <a:ext cx="9233038" cy="53840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Contraction property of BOE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34" y="1141690"/>
            <a:ext cx="9669916" cy="46564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Solve the Bellman optimality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68" y="1113770"/>
            <a:ext cx="10240743" cy="463045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Solve the Bellman optimality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85" y="986155"/>
            <a:ext cx="9144635" cy="55575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Solve the Bellman optimality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98" y="979762"/>
            <a:ext cx="8759038" cy="53933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latin typeface="CMSS12"/>
              </a:rPr>
              <a:t>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96" y="931282"/>
            <a:ext cx="3890322" cy="14020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394" y="2749446"/>
            <a:ext cx="9026949" cy="292136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latin typeface="CMSS12"/>
              </a:rPr>
              <a:t>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96" y="931282"/>
            <a:ext cx="3890322" cy="14020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68" y="2798392"/>
            <a:ext cx="8179159" cy="329760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latin typeface="CMSS12"/>
              </a:rPr>
              <a:t>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041" y="-1"/>
            <a:ext cx="3624423" cy="13062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58" y="653112"/>
            <a:ext cx="7397077" cy="594505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latin typeface="CMSS12"/>
              </a:rPr>
              <a:t>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83" y="800734"/>
            <a:ext cx="8601962" cy="59652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041" y="-1"/>
            <a:ext cx="3624423" cy="130622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8024" y="105826"/>
            <a:ext cx="110259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hromeSansMM"/>
              </a:rPr>
              <a:t>Lecture 3: </a:t>
            </a:r>
            <a:r>
              <a:rPr lang="en-US" altLang="zh-CN" sz="2800" dirty="0">
                <a:solidFill>
                  <a:srgbClr val="002060"/>
                </a:solidFill>
                <a:effectLst/>
                <a:latin typeface="CMSS12"/>
              </a:rPr>
              <a:t>Optimal Policy and Bellman Optimality Equation 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7591" y="1235055"/>
            <a:ext cx="9372599" cy="4799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b="1" u="sng" dirty="0">
                <a:solidFill>
                  <a:srgbClr val="000000"/>
                </a:solidFill>
                <a:effectLst/>
                <a:latin typeface="CMSS10"/>
              </a:rPr>
              <a:t>In this lecture: </a:t>
            </a:r>
            <a:endParaRPr lang="en-US" altLang="zh-CN" sz="2400" b="1" u="sng" dirty="0"/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core concept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CMSS10"/>
              </a:rPr>
              <a:t>：</a:t>
            </a:r>
            <a:r>
              <a:rPr lang="en-US" altLang="zh-CN" sz="2400" u="sng" dirty="0">
                <a:solidFill>
                  <a:srgbClr val="FF0000"/>
                </a:solidFill>
                <a:latin typeface="CMSS10"/>
              </a:rPr>
              <a:t>optimal state value and optimal policy </a:t>
            </a:r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fundamental tool: 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the </a:t>
            </a:r>
            <a:r>
              <a:rPr lang="en-US" altLang="zh-CN" sz="2400" dirty="0">
                <a:solidFill>
                  <a:srgbClr val="FF0000"/>
                </a:solidFill>
                <a:latin typeface="CMSS10"/>
              </a:rPr>
              <a:t>Bellman  optimality equation </a:t>
            </a:r>
            <a:r>
              <a:rPr lang="zh-CN" altLang="en-US" sz="2400" dirty="0">
                <a:solidFill>
                  <a:srgbClr val="FF0000"/>
                </a:solidFill>
                <a:latin typeface="CMSS10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CMSS10"/>
              </a:rPr>
              <a:t>BOE</a:t>
            </a:r>
            <a:r>
              <a:rPr lang="zh-CN" altLang="en-US" sz="2400" dirty="0">
                <a:solidFill>
                  <a:srgbClr val="FF0000"/>
                </a:solidFill>
                <a:latin typeface="CMSS10"/>
              </a:rPr>
              <a:t>）</a:t>
            </a:r>
            <a:endParaRPr lang="en-US" altLang="zh-CN" sz="2400" dirty="0">
              <a:solidFill>
                <a:srgbClr val="FF0000"/>
              </a:solidFill>
              <a:latin typeface="CMSS10"/>
            </a:endParaRPr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BOE: Introduction </a:t>
            </a:r>
            <a:endParaRPr lang="en-US" altLang="zh-CN" sz="2200" dirty="0"/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BOE: Maximization on the right-hand side </a:t>
            </a:r>
            <a:endParaRPr lang="en-US" altLang="zh-CN" sz="2200" dirty="0"/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BOE: Rewrite as </a:t>
            </a:r>
            <a:r>
              <a:rPr lang="en-US" altLang="zh-CN" sz="2200" i="1" dirty="0">
                <a:solidFill>
                  <a:srgbClr val="000080"/>
                </a:solidFill>
                <a:effectLst/>
                <a:latin typeface="CMMI10"/>
              </a:rPr>
              <a:t>v </a:t>
            </a:r>
            <a:r>
              <a:rPr lang="en-US" altLang="zh-CN" sz="2200" dirty="0">
                <a:solidFill>
                  <a:srgbClr val="000080"/>
                </a:solidFill>
                <a:effectLst/>
                <a:latin typeface="CMR10"/>
              </a:rPr>
              <a:t>= </a:t>
            </a:r>
            <a:r>
              <a:rPr lang="en-US" altLang="zh-CN" sz="2200" i="1" dirty="0">
                <a:solidFill>
                  <a:srgbClr val="000080"/>
                </a:solidFill>
                <a:effectLst/>
                <a:latin typeface="CMMI10"/>
              </a:rPr>
              <a:t>f</a:t>
            </a:r>
            <a:r>
              <a:rPr lang="en-US" altLang="zh-CN" sz="2200" dirty="0">
                <a:solidFill>
                  <a:srgbClr val="000080"/>
                </a:solidFill>
                <a:effectLst/>
                <a:latin typeface="CMR10"/>
              </a:rPr>
              <a:t>(</a:t>
            </a:r>
            <a:r>
              <a:rPr lang="en-US" altLang="zh-CN" sz="2200" i="1" dirty="0">
                <a:solidFill>
                  <a:srgbClr val="000080"/>
                </a:solidFill>
                <a:effectLst/>
                <a:latin typeface="CMMI10"/>
              </a:rPr>
              <a:t>v</a:t>
            </a:r>
            <a:r>
              <a:rPr lang="en-US" altLang="zh-CN" sz="2200" dirty="0">
                <a:solidFill>
                  <a:srgbClr val="000080"/>
                </a:solidFill>
                <a:effectLst/>
                <a:latin typeface="CMR10"/>
              </a:rPr>
              <a:t>) </a:t>
            </a:r>
            <a:endParaRPr lang="en-US" altLang="zh-CN" sz="2200" dirty="0"/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Contraction mapping theorem </a:t>
            </a:r>
            <a:endParaRPr lang="en-US" altLang="zh-CN" sz="2200" dirty="0"/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BOE: Solution </a:t>
            </a:r>
            <a:endParaRPr lang="en-US" altLang="zh-CN" sz="2200" dirty="0"/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BOE: Optimality </a:t>
            </a:r>
            <a:endParaRPr lang="zh-CN" altLang="en-US" sz="22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985" y="4206240"/>
            <a:ext cx="4342130" cy="847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Policy optimality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" y="916305"/>
            <a:ext cx="9929495" cy="519874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Policy optimality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" y="815340"/>
            <a:ext cx="9789160" cy="26136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07085" y="3982085"/>
            <a:ext cx="9629140" cy="19291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BOE is important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CMSS10"/>
              </a:rPr>
              <a:t>！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 </a:t>
            </a:r>
          </a:p>
          <a:p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That is because it describes the optimal state value and optimal policy. 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Policy optimality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65" y="643255"/>
            <a:ext cx="8901430" cy="61664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00" y="836886"/>
            <a:ext cx="8444800" cy="587404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360219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77" y="1167186"/>
            <a:ext cx="8371414" cy="539910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360218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42" y="1049685"/>
            <a:ext cx="8556285" cy="534500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45" y="1148182"/>
            <a:ext cx="8453278" cy="505865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14" y="995999"/>
            <a:ext cx="7876349" cy="517569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4" y="1375702"/>
            <a:ext cx="8754364" cy="439757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484" y="1609281"/>
            <a:ext cx="9240102" cy="41888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90" y="896544"/>
            <a:ext cx="2669174" cy="25802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369" y="2086392"/>
            <a:ext cx="8229660" cy="433390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81" y="811401"/>
            <a:ext cx="7866373" cy="57504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 err="1">
                <a:solidFill>
                  <a:srgbClr val="FFFFFF"/>
                </a:solidFill>
                <a:effectLst/>
                <a:latin typeface="CMSS12"/>
              </a:rPr>
              <a:t>Smmary</a:t>
            </a:r>
            <a:endParaRPr lang="en-US" altLang="zh-CN" sz="3400" dirty="0">
              <a:solidFill>
                <a:srgbClr val="FFFFFF"/>
              </a:solidFill>
              <a:effectLst/>
              <a:latin typeface="CMSS1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70" y="1152731"/>
            <a:ext cx="9666709" cy="40773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 err="1">
                <a:solidFill>
                  <a:srgbClr val="FFFFFF"/>
                </a:solidFill>
                <a:effectLst/>
                <a:latin typeface="CMSS12"/>
              </a:rPr>
              <a:t>Smmary</a:t>
            </a:r>
            <a:endParaRPr lang="en-US" altLang="zh-CN" sz="3400" dirty="0">
              <a:solidFill>
                <a:srgbClr val="FFFFFF"/>
              </a:solidFill>
              <a:effectLst/>
              <a:latin typeface="CMSS1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1468" y="931177"/>
            <a:ext cx="11173692" cy="6000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Questions about the Bellman optimality equation: </a:t>
            </a:r>
          </a:p>
          <a:p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Existence: does this equation have solutions?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   Yes, by the contraction mapping Theorem </a:t>
            </a:r>
          </a:p>
          <a:p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Uniqueness: is the solution to this equation unique?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   </a:t>
            </a:r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Yes, by the contraction mapping Theorem </a:t>
            </a:r>
          </a:p>
          <a:p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Algorithm: how to solve this equation?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   Iterative algorithm suggested by the contraction mapping Theorem</a:t>
            </a:r>
          </a:p>
          <a:p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Optimality: why we study this equation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   Because its solution corresponds to the optimal state value and optimal policy.</a:t>
            </a:r>
          </a:p>
          <a:p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Finally, we should understand why it is important to study the BOE! 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54" y="965817"/>
            <a:ext cx="2669174" cy="25802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020" y="2186645"/>
            <a:ext cx="7845390" cy="393025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54" y="965817"/>
            <a:ext cx="2669174" cy="25802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883" y="2970707"/>
            <a:ext cx="9044054" cy="296705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7646" y="917326"/>
            <a:ext cx="2669174" cy="25802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107" y="1289320"/>
            <a:ext cx="9267893" cy="497208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7646" y="917326"/>
            <a:ext cx="2669174" cy="25802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600" y="2646861"/>
            <a:ext cx="9120451" cy="216066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Optimal policy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52" y="660455"/>
            <a:ext cx="8542865" cy="6087038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WE0MzEyMGY4NDk1YzhmNTBlNjJiNDJhYjA4YTk3NDYifQ=="/>
  <p:tag name="KSO_WPP_MARK_KEY" val="7459b790-f9e1-4b89-9c86-ad315b811cb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5*i*1"/>
  <p:tag name="KSO_WM_BEAUTIFY_FLAG" val="#wm#"/>
  <p:tag name="KSO_WM_TAG_VERSION" val="1.0"/>
  <p:tag name="KSO_WM_CHIP_GROUPID" val="630daeaaa35593066dfb9166"/>
  <p:tag name="KSO_WM_CHIP_XID" val="630daed4a35593066dfb916a"/>
  <p:tag name="KSO_WM_UNIT_DEC_AREA_ID" val="e13da3af2662458c9dbcf44026c8feb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c78460324c54bde8a332f185a7c17f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6*i*1"/>
  <p:tag name="KSO_WM_BEAUTIFY_FLAG" val="#wm#"/>
  <p:tag name="KSO_WM_TAG_VERSION" val="1.0"/>
  <p:tag name="KSO_WM_CHIP_GROUPID" val="630daeaaa35593066dfb9166"/>
  <p:tag name="KSO_WM_CHIP_XID" val="630daed4a35593066dfb9168"/>
  <p:tag name="KSO_WM_UNIT_DEC_AREA_ID" val="21f08145c6754fae96c0b6fe7bf43573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4fbed1b0c914a1080d5780bc4e00b8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7443"/>
  <p:tag name="KSO_WM_UNIT_TYPE" val="i"/>
  <p:tag name="KSO_WM_UNIT_INDEX" val="1"/>
  <p:tag name="KSO_WM_UNIT_ID" val="chip20227443_7*i*1"/>
  <p:tag name="KSO_WM_BEAUTIFY_FLAG" val="#wm#"/>
  <p:tag name="KSO_WM_TAG_VERSION" val="1.0"/>
  <p:tag name="KSO_WM_CHIP_GROUPID" val="630daeaaa35593066dfb9166"/>
  <p:tag name="KSO_WM_CHIP_XID" val="630daed4a35593066dfb9169"/>
  <p:tag name="KSO_WM_UNIT_DEC_AREA_ID" val="4c4ac68621614d5389e0ff7528cf1d5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6f4101aed754a7195589ccd28f4b67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9*i*1"/>
  <p:tag name="KSO_WM_BEAUTIFY_FLAG" val="#wm#"/>
  <p:tag name="KSO_WM_TAG_VERSION" val="1.0"/>
  <p:tag name="KSO_WM_CHIP_GROUPID" val="630daeaaa35593066dfb9166"/>
  <p:tag name="KSO_WM_CHIP_XID" val="630daed4a35593066dfb916d"/>
  <p:tag name="KSO_WM_UNIT_DEC_AREA_ID" val="fff3b9395b5c47839a6585c1d5362ad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beb537535034b6082017a91ba9aa25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r"/>
  <p:tag name="KSO_WM_TEMPLATE_CATEGORY" val="chip"/>
  <p:tag name="KSO_WM_TEMPLATE_INDEX" val="20227443"/>
  <p:tag name="KSO_WM_UNIT_TYPE" val="i"/>
  <p:tag name="KSO_WM_UNIT_INDEX" val="1"/>
  <p:tag name="KSO_WM_UNIT_ID" val="chip20227443_10*i*1"/>
  <p:tag name="KSO_WM_BEAUTIFY_FLAG" val="#wm#"/>
  <p:tag name="KSO_WM_TAG_VERSION" val="1.0"/>
  <p:tag name="KSO_WM_CHIP_GROUPID" val="630daeaaa35593066dfb9166"/>
  <p:tag name="KSO_WM_CHIP_XID" val="630daed4a35593066dfb916c"/>
  <p:tag name="KSO_WM_UNIT_DEC_AREA_ID" val="0c95133215f1421186e2bcc001b15f0a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ad6fdf0e7ba4aeca99b232f97ecef4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7443"/>
  <p:tag name="KSO_WM_UNIT_TYPE" val="i"/>
  <p:tag name="KSO_WM_UNIT_INDEX" val="1"/>
  <p:tag name="KSO_WM_UNIT_ID" val="chip20227443_11*i*1"/>
  <p:tag name="KSO_WM_BEAUTIFY_FLAG" val="#wm#"/>
  <p:tag name="KSO_WM_TAG_VERSION" val="1.0"/>
  <p:tag name="KSO_WM_CHIP_GROUPID" val="630daeaaa35593066dfb9166"/>
  <p:tag name="KSO_WM_CHIP_XID" val="630daed4a35593066dfb916b"/>
  <p:tag name="KSO_WM_UNIT_DEC_AREA_ID" val="1d1194e8977947a292ea7a609c86c1f4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7b75097e684604a8b8222d8283fbc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54;66;2"/>
  <p:tag name="KSO_WM_UNIT_BLOCK" val="0"/>
  <p:tag name="KSO_WM_UNIT_DEC_AREA_ID" val="46e4612d8696481799fc40a12e9b3d60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202X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56;60;2"/>
  <p:tag name="KSO_WM_UNIT_BLOCK" val="0"/>
  <p:tag name="KSO_WM_UNIT_SM_LIMIT_TYPE" val="2"/>
  <p:tag name="KSO_WM_UNIT_DEC_AREA_ID" val="b33c61bc699148699dae0c004fdbc0f5"/>
  <p:tag name="KSO_WM_UNIT_DECORATE_INFO" val="{&quot;DecorateInfoH&quot;:{&quot;IsAbs&quot;:false},&quot;DecorateInfoW&quot;:{&quot;IsAbs&quot;:false},&quot;DecorateInfoX&quot;:{&quot;IsAbs&quot;:false,&quot;Pos&quot;:2},&quot;DecorateInfoY&quot;:{&quot;IsAbs&quot;:false,&quot;Pos&quot;:2},&quot;ReferentInfo&quot;:{&quot;Id&quot;:&quot;46e4612d8696481799fc40a12e9b3d60&quot;,&quot;X&quot;:{&quot;Pos&quot;:2},&quot;Y&quot;:{&quot;Pos&quot;:0}},&quot;whChangeMode&quot;:0}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24;26;2"/>
  <p:tag name="KSO_WM_UNIT_BLOCK" val="0"/>
  <p:tag name="KSO_WM_UNIT_DEC_AREA_ID" val="75f79b350c524fabb768c3c93cf15ff0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演讲人姓名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7443_1*f*2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8;20;2"/>
  <p:tag name="KSO_WM_UNIT_BLOCK" val="0"/>
  <p:tag name="KSO_WM_UNIT_DEC_AREA_ID" val="c63aac3960124d17905360dee7e17f01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  <p:tag name="KSO_WM_SLIDE_BACKGROUND_TYPE" val="genera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  <p:tag name="KSO_WM_SLIDE_BACKGROUND_TYPE" val="general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  <p:tag name="KSO_WM_SLIDE_BACKGROUND_TYPE" val="general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a156492c5f0e4cd9ac3e61850c21cae1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2f763f7d5d041268d662ced5f94f120"/>
  <p:tag name="KSO_WM_SLIDE_BACKGROUND_TYPE" val="fram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dc384026446346ba978a33472f68ca21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a45203b3c44cae80ae260d37fc9611"/>
  <p:tag name="KSO_WM_SLIDE_BACKGROUND_TYPE" val="fram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9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8066fa66185d4f3cb3e89cd540d9c06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3e8389b2cc4b75985d741e157f7409"/>
  <p:tag name="KSO_WM_SLIDE_BACKGROUND_TYPE" val="leftRight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d187b50f22444f55acfa780fbb61726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5cd98538c6f44d3be3bc92d10b2aabc"/>
  <p:tag name="KSO_WM_SLIDE_BACKGROUND_TYPE" val="leftRight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a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6e7ec96f2f6f49b5a386db0d70653dae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bc64c0d427430c83095b00836b02e6"/>
  <p:tag name="KSO_WM_SLIDE_BACKGROUND_TYPE" val="topBottom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b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c88f2b16c0034ac1ac991dcb2751cac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dfd4422b06047b897adbe6791aa44d9"/>
  <p:tag name="KSO_WM_SLIDE_BACKGROUND_TYPE" val="bottomTop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c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99161dc901544d3598a900521044ff7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e05ae59985f4bdc817a6953c33eb4f9"/>
  <p:tag name="KSO_WM_SLIDE_BACKGROUND_TYPE" val="navigati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d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29a9ef13232743b39b876a102a0eea47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50e38141054aa49b3e360e6b64ca19"/>
  <p:tag name="KSO_WM_SLIDE_BACKGROUND_TYPE" val="bel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ed6c7d45753b4c2b9c9862b6a404893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4b833355ee74f05a96417806690e589"/>
  <p:tag name="KSO_WM_SLIDE_BACKGROUND_TYPE" val="belt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7443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7443"/>
  <p:tag name="KSO_WM_SLIDE_LAYOUT" val="a_b_f"/>
  <p:tag name="KSO_WM_SLIDE_LAYOUT_CNT" val="1_1_1"/>
  <p:tag name="KSO_WM_CHIP_INFOS" val="{&quot;type&quot;:0,&quot;layout_type&quot;:&quot;1_NF_RC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FILLPROP" val="[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l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rb&quot;,&quot;chip_types&quot;:[&quot;header&quot;]}]]"/>
  <p:tag name="KSO_WM_CHIP_DECFILLPROP" val="[]"/>
  <p:tag name="KSO_WM_CHIP_XID" val="61309947c37455bdf62aa2f2"/>
  <p:tag name="KSO_WM_CHIP_GROUPID" val="61309947c37455bdf62aa2f1"/>
  <p:tag name="KSO_WM_SLIDE_LAYOUT_INFO" val="{&quot;id&quot;:&quot;2022-08-31T10:58:12&quot;,&quot;margin&quot;:{&quot;bottom&quot;:2.1003885269165039,&quot;left&quot;:17.139703750610352,&quot;right&quot;:2.2848033905029297,&quot;top&quot;:3.9081559181213379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2"/>
  <p:tag name="KSO_WM_SLIDE_SUBTYPE" val="pureTxt"/>
  <p:tag name="KSO_WM_TEMPLATE_ASSEMBLE_XID" val="630ece3aa35593066dfc604f"/>
  <p:tag name="KSO_WM_TEMPLATE_ASSEMBLE_GROUPID" val="630daeaaa35593066dfb9166"/>
  <p:tag name="KSO_WM_TEMPLATE_THUMBS_INDEX" val="1、2、5、6、7、2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27443_1*i*4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de54f6b71a5b4876b42504a8f9a2e657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69e5c21c8bb847fead197a9063dee6c7&quot;,&quot;X&quot;:{&quot;Pos&quot;:0},&quot;Y&quot;:{&quot;Pos&quot;:0}},&quot;whChangeMode&quot;:0}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UNIT_DEC_SUPPORTCHANGEPIC" val="0"/>
  <p:tag name="KSO_WM_UNIT_DEC_CHANGEPICRESERVED" val="0"/>
  <p:tag name="KSO_WM_ASSEMBLE_CHIP_INDEX" val="c827637c478344f3a2897051c4ad5c2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337afd1a80ef4350b279d59c215ec302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-0.25"/>
  <p:tag name="KSO_WM_UNIT_TEXT_FILL_FORE_SCHEMECOLOR_INDEX" val="5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69e5c21c8bb847fead197a9063dee6c7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0a55dbf533664666ad61488980f138a6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7443_1*i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7ca2bf9eb967493ab52815b92f584c97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7443_1*i*2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149b7c05c1384c63918bd0813faf23b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27443_1*i*3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73b916f0884c8d80d9420689ce8a5a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44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44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2744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6*i*1"/>
  <p:tag name="KSO_WM_BEAUTIFY_FLAG" val="#wm#"/>
  <p:tag name="KSO_WM_TAG_VERSION" val="1.0"/>
  <p:tag name="KSO_WM_CHIP_GROUPID" val="630daeaaa35593066dfb9166"/>
  <p:tag name="KSO_WM_CHIP_XID" val="630daed4a35593066dfb9175"/>
  <p:tag name="KSO_WM_UNIT_DEC_AREA_ID" val="57dd79778a6740dcb4671c8f3874a60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414d2a04a1d45729ffce39b6f92a63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7443"/>
  <p:tag name="KSO_WM_UNIT_TYPE" val="i"/>
  <p:tag name="KSO_WM_UNIT_INDEX" val="1"/>
  <p:tag name="KSO_WM_UNIT_ID" val="chip20227443_17*i*1"/>
  <p:tag name="KSO_WM_BEAUTIFY_FLAG" val="#wm#"/>
  <p:tag name="KSO_WM_TAG_VERSION" val="1.0"/>
  <p:tag name="KSO_WM_CHIP_GROUPID" val="630daeaaa35593066dfb9166"/>
  <p:tag name="KSO_WM_CHIP_XID" val="630daed4a35593066dfb9174"/>
  <p:tag name="KSO_WM_UNIT_DEC_AREA_ID" val="a8b857e35dd64d0293f33601365adb4b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f0189e32f547d78ca3f50cb379d06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337afd1a80ef4350b279d59c215ec302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-0.25"/>
  <p:tag name="KSO_WM_UNIT_TEXT_FILL_FORE_SCHEMECOLOR_INDEX" val="5"/>
  <p:tag name="KSO_WM_UNIT_TEXT_FILL_TYPE" val="1"/>
  <p:tag name="KSO_WM_TEMPLATE_ASSEMBLE_XID" val="630ece3aa35593066dfc604f"/>
  <p:tag name="KSO_WM_TEMPLATE_ASSEMBLE_GROUPID" val="630daeaaa35593066dfb916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69e5c21c8bb847fead197a9063dee6c7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  <p:tag name="KSO_WM_TEMPLATE_ASSEMBLE_XID" val="630ece3aa35593066dfc604f"/>
  <p:tag name="KSO_WM_TEMPLATE_ASSEMBLE_GROUPID" val="630daeaaa35593066dfb916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0a55dbf533664666ad61488980f138a6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  <p:tag name="KSO_WM_TEMPLATE_ASSEMBLE_XID" val="630ece3aa35593066dfc604f"/>
  <p:tag name="KSO_WM_TEMPLATE_ASSEMBLE_GROUPID" val="630daeaaa35593066dfb916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2*i*1"/>
  <p:tag name="KSO_WM_BEAUTIFY_FLAG" val="#wm#"/>
  <p:tag name="KSO_WM_TAG_VERSION" val="1.0"/>
  <p:tag name="KSO_WM_CHIP_GROUPID" val="630daeaaa35593066dfb9166"/>
  <p:tag name="KSO_WM_CHIP_XID" val="630daed4a35593066dfb9170"/>
  <p:tag name="KSO_WM_UNIT_DEC_AREA_ID" val="19498c82a3654daaac1b9ff79a1ddcc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d085de3f5f04bab91fb407fcf08d88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7443"/>
  <p:tag name="KSO_WM_UNIT_TYPE" val="i"/>
  <p:tag name="KSO_WM_UNIT_INDEX" val="1"/>
  <p:tag name="KSO_WM_UNIT_ID" val="chip20227443_14*i*1"/>
  <p:tag name="KSO_WM_BEAUTIFY_FLAG" val="#wm#"/>
  <p:tag name="KSO_WM_TAG_VERSION" val="1.0"/>
  <p:tag name="KSO_WM_CHIP_GROUPID" val="630daeaaa35593066dfb9166"/>
  <p:tag name="KSO_WM_CHIP_XID" val="630daed4a35593066dfb916e"/>
  <p:tag name="KSO_WM_UNIT_DEC_AREA_ID" val="5969eba8280f447880d554a43fe31302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f1e58396214f3eb98fee0cc4c1bd8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r"/>
  <p:tag name="KSO_WM_TEMPLATE_CATEGORY" val="chip"/>
  <p:tag name="KSO_WM_TEMPLATE_INDEX" val="20227443"/>
  <p:tag name="KSO_WM_UNIT_TYPE" val="i"/>
  <p:tag name="KSO_WM_UNIT_INDEX" val="1"/>
  <p:tag name="KSO_WM_UNIT_ID" val="chip20227443_13*i*1"/>
  <p:tag name="KSO_WM_BEAUTIFY_FLAG" val="#wm#"/>
  <p:tag name="KSO_WM_TAG_VERSION" val="1.0"/>
  <p:tag name="KSO_WM_CHIP_GROUPID" val="630daeaaa35593066dfb9166"/>
  <p:tag name="KSO_WM_CHIP_XID" val="630daed4a35593066dfb916f"/>
  <p:tag name="KSO_WM_UNIT_DEC_AREA_ID" val="482dd387988a43f187753b86a5b5d54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7b3c242a1b4cff9ef0e4bc20cd306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0;48;2"/>
  <p:tag name="KSO_WM_UNIT_BLOCK" val="0"/>
  <p:tag name="KSO_WM_UNIT_DEC_AREA_ID" val="30b6f112bf7e4a7e844e43e6171d3ce1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.15"/>
  <p:tag name="KSO_WM_UNIT_TEXT_FILL_FORE_SCHEMECOLOR_INDEX" val="13"/>
  <p:tag name="KSO_WM_UNIT_TEXT_FILL_TYPE" val="1"/>
  <p:tag name="KSO_WM_TEMPLATE_ASSEMBLE_XID" val="630ece39a35593066dfc5fbc"/>
  <p:tag name="KSO_WM_TEMPLATE_ASSEMBLE_GROUPID" val="630daeaaa35593066dfb916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66;74;2"/>
  <p:tag name="KSO_WM_UNIT_BLOCK" val="0"/>
  <p:tag name="KSO_WM_UNIT_DEC_AREA_ID" val="c452d86aad624ff78b7a61a8f7dcc689"/>
  <p:tag name="KSO_WM_UNIT_ISCONTENTSTITLE" val="0"/>
  <p:tag name="KSO_WM_UNIT_ISNUMDGMTITLE" val="0"/>
  <p:tag name="KSO_WM_UNIT_PRESET_TEXT" val="PART ONE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"/>
  <p:tag name="KSO_WM_UNIT_TEXT_FILL_FORE_SCHEMECOLOR_INDEX" val="5"/>
  <p:tag name="KSO_WM_UNIT_TEXT_FILL_TYPE" val="1"/>
  <p:tag name="KSO_WM_TEMPLATE_ASSEMBLE_XID" val="630ece39a35593066dfc5fbc"/>
  <p:tag name="KSO_WM_TEMPLATE_ASSEMBLE_GROUPID" val="630daeaaa35593066dfb916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4;16;2"/>
  <p:tag name="KSO_WM_UNIT_BLOCK" val="0"/>
  <p:tag name="KSO_WM_UNIT_DEC_AREA_ID" val="60d691e30d534826b2af955c0596eacf"/>
  <p:tag name="KSO_WM_UNIT_SUBTYPE" val="a"/>
  <p:tag name="KSO_WM_UNIT_PRESET_TEXT" val="单击此处添加文本具体内容，简明扼要地阐述你的观点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.15"/>
  <p:tag name="KSO_WM_UNIT_TEXT_FILL_FORE_SCHEMECOLOR_INDEX" val="13"/>
  <p:tag name="KSO_WM_UNIT_TEXT_FILL_TYPE" val="1"/>
  <p:tag name="KSO_WM_TEMPLATE_ASSEMBLE_XID" val="630ece39a35593066dfc5fbc"/>
  <p:tag name="KSO_WM_TEMPLATE_ASSEMBLE_GROUPID" val="630daeaaa35593066dfb916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FF906C"/>
      </a:dk2>
      <a:lt2>
        <a:srgbClr val="FFFFFF"/>
      </a:lt2>
      <a:accent1>
        <a:srgbClr val="FF5549"/>
      </a:accent1>
      <a:accent2>
        <a:srgbClr val="DADBE1"/>
      </a:accent2>
      <a:accent3>
        <a:srgbClr val="9A9AA0"/>
      </a:accent3>
      <a:accent4>
        <a:srgbClr val="726F77"/>
      </a:accent4>
      <a:accent5>
        <a:srgbClr val="403C43"/>
      </a:accent5>
      <a:accent6>
        <a:srgbClr val="1D161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453</Words>
  <Application>Microsoft Macintosh PowerPoint</Application>
  <PresentationFormat>宽屏</PresentationFormat>
  <Paragraphs>108</Paragraphs>
  <Slides>42</Slides>
  <Notes>29</Notes>
  <HiddenSlides>16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6" baseType="lpstr">
      <vt:lpstr>Arial Bold</vt:lpstr>
      <vt:lpstr>Arial Bold Italic</vt:lpstr>
      <vt:lpstr>ChromeSansMM</vt:lpstr>
      <vt:lpstr>CMMI10</vt:lpstr>
      <vt:lpstr>CMR10</vt:lpstr>
      <vt:lpstr>CMSS10</vt:lpstr>
      <vt:lpstr>CMSS12</vt:lpstr>
      <vt:lpstr>CMSY10</vt:lpstr>
      <vt:lpstr>微软雅黑</vt:lpstr>
      <vt:lpstr>Arial</vt:lpstr>
      <vt:lpstr>Calibri</vt:lpstr>
      <vt:lpstr>Wingdings</vt:lpstr>
      <vt:lpstr>Office 主题​​</vt:lpstr>
      <vt:lpstr>2_Office 主题​​</vt:lpstr>
      <vt:lpstr>第1部分 强化学习基本概念和工具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Shihong Duan</cp:lastModifiedBy>
  <cp:revision>162</cp:revision>
  <dcterms:created xsi:type="dcterms:W3CDTF">2024-09-17T12:57:36Z</dcterms:created>
  <dcterms:modified xsi:type="dcterms:W3CDTF">2024-09-18T01:07:43Z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2052-6.10.0.8196</vt:lpwstr>
  </property>
  <property fmtid="{D5CDD505-2E9C-101B-9397-08002B2CF9AE}" pid="3" name="ICV">
    <vt:lpwstr>2714BC2042754196817988410A36725A</vt:lpwstr>
  </property>
</Properties>
</file>